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Black"/>
      <p:bold r:id="rId21"/>
      <p:boldItalic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FF00FF"/>
          </p15:clr>
        </p15:guide>
        <p15:guide id="2" orient="horz" pos="2755">
          <p15:clr>
            <a:srgbClr val="FF0000"/>
          </p15:clr>
        </p15:guide>
        <p15:guide id="3" orient="horz" pos="907">
          <p15:clr>
            <a:srgbClr val="FF0000"/>
          </p15:clr>
        </p15:guide>
        <p15:guide id="4" pos="5272">
          <p15:clr>
            <a:srgbClr val="FF00FF"/>
          </p15:clr>
        </p15:guide>
        <p15:guide id="5" orient="horz" pos="737">
          <p15:clr>
            <a:srgbClr val="00FF00"/>
          </p15:clr>
        </p15:guide>
        <p15:guide id="6" orient="horz" pos="397">
          <p15:clr>
            <a:srgbClr val="00FF00"/>
          </p15:clr>
        </p15:guide>
      </p15:sldGuideLst>
    </p:ext>
    <p:ext uri="GoogleSlidesCustomDataVersion2">
      <go:slidesCustomData xmlns:go="http://customooxmlschemas.google.com/" r:id="rId27" roundtripDataSignature="AMtx7mh7RDpDAQ39sbWJpIIsP5xcYACC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2755" orient="horz"/>
        <p:guide pos="907" orient="horz"/>
        <p:guide pos="5272"/>
        <p:guide pos="737" orient="horz"/>
        <p:guide pos="39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lack-boldItalic.fntdata"/><Relationship Id="rId21" Type="http://schemas.openxmlformats.org/officeDocument/2006/relationships/font" Target="fonts/RobotoBlack-bold.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375b82a2f_0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This is the template for slides with only an image</a:t>
            </a:r>
            <a:endParaRPr>
              <a:solidFill>
                <a:schemeClr val="dk1"/>
              </a:solidFill>
              <a:latin typeface="Roboto"/>
              <a:ea typeface="Roboto"/>
              <a:cs typeface="Roboto"/>
              <a:sym typeface="Roboto"/>
            </a:endParaRPr>
          </a:p>
          <a:p>
            <a:pPr indent="350520" lvl="0" marL="0" marR="2484120" rtl="0" algn="just">
              <a:lnSpc>
                <a:spcPct val="115000"/>
              </a:lnSpc>
              <a:spcBef>
                <a:spcPts val="312"/>
              </a:spcBef>
              <a:spcAft>
                <a:spcPts val="0"/>
              </a:spcAft>
              <a:buSzPts val="1100"/>
              <a:buNone/>
            </a:pPr>
            <a:r>
              <a:t/>
            </a:r>
            <a:endParaRPr sz="1200">
              <a:solidFill>
                <a:schemeClr val="dk1"/>
              </a:solidFill>
              <a:latin typeface="Roboto"/>
              <a:ea typeface="Roboto"/>
              <a:cs typeface="Roboto"/>
              <a:sym typeface="Roboto"/>
            </a:endParaRPr>
          </a:p>
        </p:txBody>
      </p:sp>
      <p:sp>
        <p:nvSpPr>
          <p:cNvPr id="119" name="Google Shape;119;g14375b82a2f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375b82a2f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latin typeface="Roboto"/>
                <a:ea typeface="Roboto"/>
                <a:cs typeface="Roboto"/>
                <a:sym typeface="Roboto"/>
              </a:rPr>
              <a:t>Power verbs are action words that have positive meanings in English. When you use a power verb, you can communicate your message more strongly and confidently than when using other verbs. Developed is a power verb. You sound more confident and interesting using 'developed' </a:t>
            </a:r>
            <a:endParaRPr sz="1200">
              <a:solidFill>
                <a:schemeClr val="dk1"/>
              </a:solidFill>
              <a:latin typeface="Roboto"/>
              <a:ea typeface="Roboto"/>
              <a:cs typeface="Roboto"/>
              <a:sym typeface="Roboto"/>
            </a:endParaRPr>
          </a:p>
          <a:p>
            <a:pPr indent="0" lvl="0" marL="0" marR="2484120" rtl="0" algn="just">
              <a:lnSpc>
                <a:spcPct val="115000"/>
              </a:lnSpc>
              <a:spcBef>
                <a:spcPts val="312"/>
              </a:spcBef>
              <a:spcAft>
                <a:spcPts val="0"/>
              </a:spcAft>
              <a:buSzPts val="1100"/>
              <a:buNone/>
            </a:pPr>
            <a:r>
              <a:t/>
            </a:r>
            <a:endParaRPr>
              <a:solidFill>
                <a:schemeClr val="dk1"/>
              </a:solidFill>
              <a:latin typeface="Roboto"/>
              <a:ea typeface="Roboto"/>
              <a:cs typeface="Roboto"/>
              <a:sym typeface="Roboto"/>
            </a:endParaRPr>
          </a:p>
        </p:txBody>
      </p:sp>
      <p:sp>
        <p:nvSpPr>
          <p:cNvPr id="126" name="Google Shape;126;g14375b82a2f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4375b82a2f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 Planning: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Example: Developed and implemented a training program that resulted in a 45% increase in employee satisfaction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Administered		            Commissioned		Developed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Observed			 Prepared 			Researched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Anticipated 		 	Determined 			Devised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Planned              		Prioritized        		Reserved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Strategized          		Evaluated          		Forecasted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 Organizing: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Example: Coordinated weekly office schedules for 8 employees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Acquired			Appointed 			Collected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Ordered 			Retrieved 			Simplified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Issued 				Facilitated 			Catalogued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 Executing: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Example: Handled 20-35+ customer calls per shift regarding coverage changes, renewal rates and billing procedures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Acted 				Collected 			Displayed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Merchandised 		Proved 			Sold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Exercised 			Forwarded 			Input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 Supervising: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Example: Developed and supervised the implementation of new computer filing system that reduce paper use by 35%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Adjusted 			Certified 			Correlated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Measured 			Overhauled 			Refined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Supplied 			Examined 			Screened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p:txBody>
      </p:sp>
      <p:sp>
        <p:nvSpPr>
          <p:cNvPr id="133" name="Google Shape;133;g14375b82a2f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375b82a2f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 Leading: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Example: Trained 20+ new employees in computer procedures over a 2-year period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Accelerated 			Changed 			Elected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Inspired 			Mentored 			Promoted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Founded 			Spearheaded 			Encouraged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 Balanced: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Example: converted files from COBOL to JAVA in order to increase compatibility with current systems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Quantitative 			Compiled 			Converted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Maximized 			Projected 			Reconciled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Appraised 			Financed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 Communicating: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Example: Presented to groups of 30+ transfer students on a weekly basis concerning university policies and procedures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Acted 				Attested 			Convinced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a:solidFill>
                  <a:schemeClr val="dk1"/>
                </a:solidFill>
                <a:latin typeface="Roboto"/>
                <a:ea typeface="Roboto"/>
                <a:cs typeface="Roboto"/>
                <a:sym typeface="Roboto"/>
              </a:rPr>
              <a:t>Justified 			Publicized 			Revealed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solidFill>
                <a:schemeClr val="dk1"/>
              </a:solidFill>
              <a:latin typeface="Roboto"/>
              <a:ea typeface="Roboto"/>
              <a:cs typeface="Roboto"/>
              <a:sym typeface="Roboto"/>
            </a:endParaRPr>
          </a:p>
        </p:txBody>
      </p:sp>
      <p:sp>
        <p:nvSpPr>
          <p:cNvPr id="140" name="Google Shape;140;g14375b82a2f_0_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p:nvPr>
            <p:ph idx="2" type="sldImg"/>
          </p:nvPr>
        </p:nvSpPr>
        <p:spPr>
          <a:xfrm>
            <a:off x="685800" y="1143000"/>
            <a:ext cx="5484813"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4:notes"/>
          <p:cNvSpPr txBox="1"/>
          <p:nvPr>
            <p:ph idx="1" type="body"/>
          </p:nvPr>
        </p:nvSpPr>
        <p:spPr>
          <a:xfrm>
            <a:off x="685800" y="4400640"/>
            <a:ext cx="5486040" cy="36003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b="0" sz="1200" strike="noStrike">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4375b82a2f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Read on for some of the most interesting benefits you should consider when deciding whether to use a resume template.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1. Organize Your Resume : It is very important that your resume is organized and filled out appropriately. A well-organized resume looks more professional than one that is not organized. Using a resume template helps you organize your thoughts and ensures that everything is filled in its appropriate place. It helps you remember important details that should be on your resume, making sure that nothing important is left out.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2. No Experience Needed : You don’t need any experience to create your resume using a resume template. Templates are always very easy to fill out and if you are not satisfied with the arrangement, you can modify it to best suit your individual needs as the job-seeker. A lot of people don’t have a clue about how to start typing or building a resume from scratch. If you’re anything like me and you are one of those people, you can keep things simple by using a resume template and be assured that you have correctly filled in every critical detail you require for the job application.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3. Make a Great First Impression : Your resume is the first understanding and impression that an employer gets of you.2 It sets out your skills, talent level(s), experience, and all the other information an employer would need to know in order to understand your potential as a candidate for the job in question. If your resume is not properly written or constructed, you might not even be considered or given a chance to prove yourself. Using a creative resume template would help you adequately showcase your skills and talents to an employer.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4. Save Time : Designing and building your own resume from scratch can be time-consuming and after spending lots of time and energy on it, you might not end up with a good result, especially if you are not familiar with great resume building. Using creative resume templates would be a good way to save your time and show your potential employers that you have the necessary skills for the job. Using resume templates is also a time-saving advantage if you are applying for more than one job. Creating different types of resumes for the jobs you are applying for could take a lot of time because not every job requires the same resume format because you might need different skills for different jobs and clients. With a resume template, you can easily modify the template and create several versions of your resume that suit other job industry standards if you are applying for several jobs at the same time. That way you would have the appropriate resume format for each desired position or job that you are applying for. From saving time to making a great first impression, there are lots of advantages and benefits of using a template and these are just a few of them. There are also several template building websites and applications that you can use to achieve this. </a:t>
            </a:r>
            <a:endParaRPr sz="1200">
              <a:solidFill>
                <a:schemeClr val="dk1"/>
              </a:solidFill>
              <a:latin typeface="Roboto"/>
              <a:ea typeface="Roboto"/>
              <a:cs typeface="Roboto"/>
              <a:sym typeface="Roboto"/>
            </a:endParaRPr>
          </a:p>
          <a:p>
            <a:pPr indent="0" lvl="0" marL="0" rtl="0" algn="l">
              <a:lnSpc>
                <a:spcPct val="100000"/>
              </a:lnSpc>
              <a:spcBef>
                <a:spcPts val="800"/>
              </a:spcBef>
              <a:spcAft>
                <a:spcPts val="0"/>
              </a:spcAft>
              <a:buSzPts val="1100"/>
              <a:buNone/>
            </a:pPr>
            <a:r>
              <a:t/>
            </a:r>
            <a:endParaRPr sz="1200">
              <a:solidFill>
                <a:schemeClr val="dk1"/>
              </a:solidFill>
              <a:latin typeface="Roboto"/>
              <a:ea typeface="Roboto"/>
              <a:cs typeface="Roboto"/>
              <a:sym typeface="Roboto"/>
            </a:endParaRPr>
          </a:p>
        </p:txBody>
      </p:sp>
      <p:sp>
        <p:nvSpPr>
          <p:cNvPr id="69" name="Google Shape;69;g14375b82a2f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4375b82a2f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latin typeface="Roboto"/>
                <a:ea typeface="Roboto"/>
                <a:cs typeface="Roboto"/>
                <a:sym typeface="Roboto"/>
              </a:rPr>
              <a:t>The format of your resume is just as important as the information you put in it. Resume formats can determine the way a recruiter or hiring manager perceives you, and more importantly how the ATS parses each section included in your resume. Your resume format is the first quick impression of you both personally and professionally. </a:t>
            </a:r>
            <a:endParaRPr sz="1200">
              <a:solidFill>
                <a:schemeClr val="dk1"/>
              </a:solidFill>
              <a:latin typeface="Roboto"/>
              <a:ea typeface="Roboto"/>
              <a:cs typeface="Roboto"/>
              <a:sym typeface="Roboto"/>
            </a:endParaRPr>
          </a:p>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latin typeface="Roboto"/>
                <a:ea typeface="Roboto"/>
                <a:cs typeface="Roboto"/>
                <a:sym typeface="Roboto"/>
              </a:rPr>
              <a:t>Formats are also important in capturing the recruiter or hiring manager’s attention. They most likely only have time to skim your resume, so your goal is to put the most important information about yourself in places that are easily seen (aka at the top). Don’t hide accomplishments and relevant experience too deep within your resume. </a:t>
            </a:r>
            <a:endParaRPr sz="1200">
              <a:solidFill>
                <a:schemeClr val="dk1"/>
              </a:solidFill>
              <a:latin typeface="Roboto"/>
              <a:ea typeface="Roboto"/>
              <a:cs typeface="Roboto"/>
              <a:sym typeface="Roboto"/>
            </a:endParaRPr>
          </a:p>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latin typeface="Roboto"/>
                <a:ea typeface="Roboto"/>
                <a:cs typeface="Roboto"/>
                <a:sym typeface="Roboto"/>
              </a:rPr>
              <a:t>Different resume formats highlight different aspects of your professional skills and accomplishments. Once you get an interview, you can go into more detail about yourself, but your resume should showcase the very best things. So, choosing the correct format, based on your professional history, can make a big impact on recruiters very quickly. </a:t>
            </a:r>
            <a:endParaRPr sz="1200">
              <a:solidFill>
                <a:schemeClr val="dk1"/>
              </a:solidFill>
              <a:latin typeface="Roboto"/>
              <a:ea typeface="Roboto"/>
              <a:cs typeface="Roboto"/>
              <a:sym typeface="Roboto"/>
            </a:endParaRPr>
          </a:p>
          <a:p>
            <a:pPr indent="0" lvl="0" marL="0" rtl="0" algn="l">
              <a:lnSpc>
                <a:spcPct val="100000"/>
              </a:lnSpc>
              <a:spcBef>
                <a:spcPts val="800"/>
              </a:spcBef>
              <a:spcAft>
                <a:spcPts val="0"/>
              </a:spcAft>
              <a:buSzPts val="1100"/>
              <a:buNone/>
            </a:pPr>
            <a:r>
              <a:t/>
            </a:r>
            <a:endParaRPr>
              <a:solidFill>
                <a:schemeClr val="dk1"/>
              </a:solidFill>
              <a:latin typeface="Roboto"/>
              <a:ea typeface="Roboto"/>
              <a:cs typeface="Roboto"/>
              <a:sym typeface="Roboto"/>
            </a:endParaRPr>
          </a:p>
        </p:txBody>
      </p:sp>
      <p:sp>
        <p:nvSpPr>
          <p:cNvPr id="76" name="Google Shape;76;g14375b82a2f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4375b82a2f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latin typeface="Roboto"/>
                <a:ea typeface="Roboto"/>
                <a:cs typeface="Roboto"/>
                <a:sym typeface="Roboto"/>
              </a:rPr>
              <a:t>The format of your resume is just as important as the information you put in it. Resume formats can determine the way a recruiter or hiring manager perceives you, and more importantly how the ATS parses each section included in your resume. Your resume format is the first quick impression of you both personally and professionally. </a:t>
            </a:r>
            <a:endParaRPr sz="1200">
              <a:solidFill>
                <a:schemeClr val="dk1"/>
              </a:solidFill>
              <a:latin typeface="Roboto"/>
              <a:ea typeface="Roboto"/>
              <a:cs typeface="Roboto"/>
              <a:sym typeface="Roboto"/>
            </a:endParaRPr>
          </a:p>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latin typeface="Roboto"/>
                <a:ea typeface="Roboto"/>
                <a:cs typeface="Roboto"/>
                <a:sym typeface="Roboto"/>
              </a:rPr>
              <a:t>Formats are also important in capturing the recruiter or hiring manager’s attention. They most likely only have time to skim your resume, so your goal is to put the most important information about yourself in places that are easily seen (aka at the top). Don’t hide accomplishments and relevant experience too deep within your resume. </a:t>
            </a:r>
            <a:endParaRPr sz="1200">
              <a:solidFill>
                <a:schemeClr val="dk1"/>
              </a:solidFill>
              <a:latin typeface="Roboto"/>
              <a:ea typeface="Roboto"/>
              <a:cs typeface="Roboto"/>
              <a:sym typeface="Roboto"/>
            </a:endParaRPr>
          </a:p>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latin typeface="Roboto"/>
                <a:ea typeface="Roboto"/>
                <a:cs typeface="Roboto"/>
                <a:sym typeface="Roboto"/>
              </a:rPr>
              <a:t>Different resume formats highlight different aspects of your professional skills and accomplishments. Once you get an interview, you can go into more detail about yourself, but your resume should showcase the very best things. So, choosing the correct format, based on your professional history, can make a big impact on recruiters very quickly. </a:t>
            </a:r>
            <a:endParaRPr sz="1200">
              <a:solidFill>
                <a:schemeClr val="dk1"/>
              </a:solidFill>
              <a:latin typeface="Roboto"/>
              <a:ea typeface="Roboto"/>
              <a:cs typeface="Roboto"/>
              <a:sym typeface="Roboto"/>
            </a:endParaRPr>
          </a:p>
          <a:p>
            <a:pPr indent="0" lvl="0" marL="0" rtl="0" algn="l">
              <a:lnSpc>
                <a:spcPct val="100000"/>
              </a:lnSpc>
              <a:spcBef>
                <a:spcPts val="80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800"/>
              </a:spcBef>
              <a:spcAft>
                <a:spcPts val="0"/>
              </a:spcAft>
              <a:buSzPts val="1100"/>
              <a:buNone/>
            </a:pPr>
            <a:r>
              <a:t/>
            </a:r>
            <a:endParaRPr sz="1200">
              <a:solidFill>
                <a:schemeClr val="dk1"/>
              </a:solidFill>
              <a:latin typeface="Roboto"/>
              <a:ea typeface="Roboto"/>
              <a:cs typeface="Roboto"/>
              <a:sym typeface="Roboto"/>
            </a:endParaRPr>
          </a:p>
        </p:txBody>
      </p:sp>
      <p:sp>
        <p:nvSpPr>
          <p:cNvPr id="83" name="Google Shape;83;g14375b82a2f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375b82a2f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latin typeface="Roboto"/>
                <a:ea typeface="Roboto"/>
                <a:cs typeface="Roboto"/>
                <a:sym typeface="Roboto"/>
              </a:rPr>
              <a:t>This is the template for slides with only an image</a:t>
            </a:r>
            <a:endParaRPr>
              <a:solidFill>
                <a:schemeClr val="dk1"/>
              </a:solidFill>
              <a:latin typeface="Roboto"/>
              <a:ea typeface="Roboto"/>
              <a:cs typeface="Roboto"/>
              <a:sym typeface="Roboto"/>
            </a:endParaRPr>
          </a:p>
          <a:p>
            <a:pPr indent="0" lvl="0" marL="0" rtl="0" algn="l">
              <a:lnSpc>
                <a:spcPct val="100000"/>
              </a:lnSpc>
              <a:spcBef>
                <a:spcPts val="800"/>
              </a:spcBef>
              <a:spcAft>
                <a:spcPts val="0"/>
              </a:spcAft>
              <a:buSzPts val="1100"/>
              <a:buNone/>
            </a:pPr>
            <a:r>
              <a:t/>
            </a:r>
            <a:endParaRPr sz="1200">
              <a:solidFill>
                <a:schemeClr val="dk1"/>
              </a:solidFill>
              <a:latin typeface="Roboto"/>
              <a:ea typeface="Roboto"/>
              <a:cs typeface="Roboto"/>
              <a:sym typeface="Roboto"/>
            </a:endParaRPr>
          </a:p>
        </p:txBody>
      </p:sp>
      <p:sp>
        <p:nvSpPr>
          <p:cNvPr id="90" name="Google Shape;90;g14375b82a2f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4375b82a2f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latin typeface="Roboto"/>
                <a:ea typeface="Roboto"/>
                <a:cs typeface="Roboto"/>
                <a:sym typeface="Roboto"/>
              </a:rPr>
              <a:t>Resume templates are a quick and easy way to start on your resume. A template includes the basic format of a resume. All you have to do is simply edit the document to include your personal information. Using a template can reduce the amount of time you have to spend formatting, allowing you to focus on ensuring that the content of your resume shines. </a:t>
            </a:r>
            <a:endParaRPr sz="1200">
              <a:solidFill>
                <a:schemeClr val="dk1"/>
              </a:solidFill>
              <a:latin typeface="Roboto"/>
              <a:ea typeface="Roboto"/>
              <a:cs typeface="Roboto"/>
              <a:sym typeface="Roboto"/>
            </a:endParaRPr>
          </a:p>
          <a:p>
            <a:pPr indent="350520" lvl="0" marL="0" marR="2484120" rtl="0" algn="just">
              <a:lnSpc>
                <a:spcPct val="115000"/>
              </a:lnSpc>
              <a:spcBef>
                <a:spcPts val="312"/>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latin typeface="Roboto"/>
                <a:ea typeface="Roboto"/>
                <a:cs typeface="Roboto"/>
                <a:sym typeface="Roboto"/>
              </a:rPr>
              <a:t>NOTE: “ATS stands for Applicant Tracking Systems” An ATS is a type of software application that handles the recruitment process, namely sorting through thousands of resumes, to determine which ones are the best fit for the positions for which they were submitted. Applicant tracking systems do not process your resume so differently from recruiters glancing at your resume, as both are looking for certain criteria for inclusion. Whereas human recruiters are often looking for grounds for automatic rejection, such as spelling errors or lack of relevant skills, applicant tracking systems operate by searching resumes for keywords. Few reasons for the usage of ATS by recruiters are to keep a track of candidates, to keep tabs on the list of resumes obtained, and to avoid accidents like missing resumes or deleting mails with resume The ATS rank the resume of a candidate by checking If more number of keywords matches rank increases Now that you are clear about the structure of resumes let’s focus on formatting to get the best resume done. </a:t>
            </a:r>
            <a:endParaRPr sz="1200">
              <a:solidFill>
                <a:schemeClr val="dk1"/>
              </a:solidFill>
              <a:latin typeface="Roboto"/>
              <a:ea typeface="Roboto"/>
              <a:cs typeface="Roboto"/>
              <a:sym typeface="Roboto"/>
            </a:endParaRPr>
          </a:p>
          <a:p>
            <a:pPr indent="0" lvl="0" marL="0" rtl="0" algn="l">
              <a:lnSpc>
                <a:spcPct val="100000"/>
              </a:lnSpc>
              <a:spcBef>
                <a:spcPts val="800"/>
              </a:spcBef>
              <a:spcAft>
                <a:spcPts val="0"/>
              </a:spcAft>
              <a:buSzPts val="1100"/>
              <a:buNone/>
            </a:pPr>
            <a:r>
              <a:t/>
            </a:r>
            <a:endParaRPr sz="1200">
              <a:solidFill>
                <a:schemeClr val="dk1"/>
              </a:solidFill>
              <a:latin typeface="Roboto"/>
              <a:ea typeface="Roboto"/>
              <a:cs typeface="Roboto"/>
              <a:sym typeface="Roboto"/>
            </a:endParaRPr>
          </a:p>
        </p:txBody>
      </p:sp>
      <p:sp>
        <p:nvSpPr>
          <p:cNvPr id="97" name="Google Shape;97;g14375b82a2f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4375b82a2f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0520" lvl="0" marL="0" marR="2484120" rtl="0" algn="just">
              <a:lnSpc>
                <a:spcPct val="115000"/>
              </a:lnSpc>
              <a:spcBef>
                <a:spcPts val="312"/>
              </a:spcBef>
              <a:spcAft>
                <a:spcPts val="0"/>
              </a:spcAft>
              <a:buSzPts val="1100"/>
              <a:buNone/>
            </a:pPr>
            <a:r>
              <a:rPr lang="en-GB" sz="1200">
                <a:solidFill>
                  <a:schemeClr val="dk1"/>
                </a:solidFill>
                <a:latin typeface="Roboto"/>
                <a:ea typeface="Roboto"/>
                <a:cs typeface="Roboto"/>
                <a:sym typeface="Roboto"/>
              </a:rPr>
              <a:t>Most resumes use a standard black and white format. There is a reason for this bright colours are distracting and take away from your actual content. With that said, you can use some colour if you want, just make sure it complements your content rather than detracts from it. Your name, as well as the headers throughout your resume can be modified– but make sure you use the same colour here to keep things uniform. A dark red, blue or green can be a nice touch. </a:t>
            </a:r>
            <a:endParaRPr sz="1200">
              <a:solidFill>
                <a:schemeClr val="dk1"/>
              </a:solidFill>
              <a:latin typeface="Roboto"/>
              <a:ea typeface="Roboto"/>
              <a:cs typeface="Roboto"/>
              <a:sym typeface="Roboto"/>
            </a:endParaRPr>
          </a:p>
        </p:txBody>
      </p:sp>
      <p:sp>
        <p:nvSpPr>
          <p:cNvPr id="104" name="Google Shape;104;g14375b82a2f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4375b82a2f_0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Best font for a resume: Creating a clear, succinct resume requires multiple elements working in harmony. For this to happen, one thing is certain: don’t use Comic Sans. Choosing an aesthetic font might seem daunting, but it doesn’t need to be.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There are two key groups of fonts used globally: serif and sans-serif (i.e. “non- serif”).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Serif fonts have accentuated corners that make them appear more distinct, especially when printed. Sans-serif fonts simply don’t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have these accents, which make them clearer at smaller sizes as well as on a computer screen.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Here’s a breakdown of our top three serif and sans-serif options: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Top 3 serif choices: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1. Times New Roman: Times New Roman is a classic serif that looks good both on paper and on a computer screen. It’s a safe, standard choice for any resume.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2. Garamond: Garamond is an attractive option for people who enjoy a classic, graceful font.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3. Georgia: Georgia is also a popular choice. Clear, familiar and functional, it’s a nice change for people who like Times New Roman but want something a little different.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Top 3 sans-serif choices: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1. Arial: An excellent choice if you prefer the sans-serif style. It is easy to read, and familiar to many people due to its appearance on commonly used web applications like Gmail.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2. Calibri: Popular amongst professionals. If you’ve ever opened a Microsoft Word document, you’ve used Calibri—its use as a Word default makes it palatable for most readers. </a:t>
            </a:r>
            <a:endParaRPr sz="12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chemeClr val="dk1"/>
                </a:solidFill>
                <a:latin typeface="Roboto"/>
                <a:ea typeface="Roboto"/>
                <a:cs typeface="Roboto"/>
                <a:sym typeface="Roboto"/>
              </a:rPr>
              <a:t>3. Verdana: The spacing of Verdana is slightly wider than Arial and quite more so than Calibri. Choose this style if you’re aiming for ease-of-reading. </a:t>
            </a:r>
            <a:endParaRPr sz="1200">
              <a:solidFill>
                <a:schemeClr val="dk1"/>
              </a:solidFill>
              <a:latin typeface="Roboto"/>
              <a:ea typeface="Roboto"/>
              <a:cs typeface="Roboto"/>
              <a:sym typeface="Roboto"/>
            </a:endParaRPr>
          </a:p>
          <a:p>
            <a:pPr indent="0" lvl="0" marL="0" rtl="0" algn="l">
              <a:lnSpc>
                <a:spcPct val="100000"/>
              </a:lnSpc>
              <a:spcBef>
                <a:spcPts val="800"/>
              </a:spcBef>
              <a:spcAft>
                <a:spcPts val="0"/>
              </a:spcAft>
              <a:buSzPts val="1100"/>
              <a:buNone/>
            </a:pPr>
            <a:r>
              <a:t/>
            </a:r>
            <a:endParaRPr sz="1200">
              <a:solidFill>
                <a:schemeClr val="dk1"/>
              </a:solidFill>
              <a:latin typeface="Roboto"/>
              <a:ea typeface="Roboto"/>
              <a:cs typeface="Roboto"/>
              <a:sym typeface="Roboto"/>
            </a:endParaRPr>
          </a:p>
        </p:txBody>
      </p:sp>
      <p:sp>
        <p:nvSpPr>
          <p:cNvPr id="111" name="Google Shape;111;g14375b82a2f_0_2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g14375b82a2f_0_4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atin typeface="Roboto"/>
                <a:ea typeface="Roboto"/>
                <a:cs typeface="Roboto"/>
                <a:sym typeface="Roboto"/>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g14375b82a2f_0_4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g14375b82a2f_0_4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4">
    <p:spTree>
      <p:nvGrpSpPr>
        <p:cNvPr id="43" name="Shape 43"/>
        <p:cNvGrpSpPr/>
        <p:nvPr/>
      </p:nvGrpSpPr>
      <p:grpSpPr>
        <a:xfrm>
          <a:off x="0" y="0"/>
          <a:ext cx="0" cy="0"/>
          <a:chOff x="0" y="0"/>
          <a:chExt cx="0" cy="0"/>
        </a:xfrm>
      </p:grpSpPr>
      <p:pic>
        <p:nvPicPr>
          <p:cNvPr descr="A close up of a logo&#10;&#10;Description generated with high confidence" id="44" name="Google Shape;44;g14375b82a2f_0_165"/>
          <p:cNvPicPr preferRelativeResize="0"/>
          <p:nvPr/>
        </p:nvPicPr>
        <p:blipFill rotWithShape="1">
          <a:blip r:embed="rId2">
            <a:alphaModFix/>
          </a:blip>
          <a:srcRect b="0" l="0" r="0" t="0"/>
          <a:stretch/>
        </p:blipFill>
        <p:spPr>
          <a:xfrm>
            <a:off x="7876800" y="183600"/>
            <a:ext cx="1022401" cy="766801"/>
          </a:xfrm>
          <a:prstGeom prst="rect">
            <a:avLst/>
          </a:prstGeom>
          <a:noFill/>
          <a:ln>
            <a:noFill/>
          </a:ln>
        </p:spPr>
      </p:pic>
      <p:pic>
        <p:nvPicPr>
          <p:cNvPr descr="A picture containing colorful, colored&#10;&#10;Description generated with very high confidence" id="45" name="Google Shape;45;g14375b82a2f_0_165"/>
          <p:cNvPicPr preferRelativeResize="0"/>
          <p:nvPr/>
        </p:nvPicPr>
        <p:blipFill rotWithShape="1">
          <a:blip r:embed="rId3">
            <a:alphaModFix/>
          </a:blip>
          <a:srcRect b="37530" l="0" r="0" t="55602"/>
          <a:stretch/>
        </p:blipFill>
        <p:spPr>
          <a:xfrm>
            <a:off x="0" y="4849200"/>
            <a:ext cx="9144000" cy="294300"/>
          </a:xfrm>
          <a:prstGeom prst="rect">
            <a:avLst/>
          </a:prstGeom>
          <a:noFill/>
          <a:ln>
            <a:noFill/>
          </a:ln>
        </p:spPr>
      </p:pic>
      <p:sp>
        <p:nvSpPr>
          <p:cNvPr id="46" name="Google Shape;46;g14375b82a2f_0_165"/>
          <p:cNvSpPr/>
          <p:nvPr/>
        </p:nvSpPr>
        <p:spPr>
          <a:xfrm>
            <a:off x="894683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7" name="Google Shape;47;g14375b82a2f_0_165"/>
          <p:cNvSpPr/>
          <p:nvPr/>
        </p:nvSpPr>
        <p:spPr>
          <a:xfrm>
            <a:off x="887040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8" name="Google Shape;48;g14375b82a2f_0_165"/>
          <p:cNvSpPr/>
          <p:nvPr/>
        </p:nvSpPr>
        <p:spPr>
          <a:xfrm>
            <a:off x="879397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
        <p:nvSpPr>
          <p:cNvPr id="49" name="Google Shape;49;g14375b82a2f_0_165"/>
          <p:cNvSpPr/>
          <p:nvPr/>
        </p:nvSpPr>
        <p:spPr>
          <a:xfrm>
            <a:off x="8717540" y="4943496"/>
            <a:ext cx="57600" cy="432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g14375b82a2f_0_1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g14375b82a2f_0_1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g14375b82a2f_0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2">
    <p:spTree>
      <p:nvGrpSpPr>
        <p:cNvPr id="23"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g14375b82a2f_0_1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g14375b82a2f_0_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 name="Shape 27"/>
        <p:cNvGrpSpPr/>
        <p:nvPr/>
      </p:nvGrpSpPr>
      <p:grpSpPr>
        <a:xfrm>
          <a:off x="0" y="0"/>
          <a:ext cx="0" cy="0"/>
          <a:chOff x="0" y="0"/>
          <a:chExt cx="0" cy="0"/>
        </a:xfrm>
      </p:grpSpPr>
      <p:sp>
        <p:nvSpPr>
          <p:cNvPr id="28" name="Google Shape;28;g14375b82a2f_0_14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 name="Google Shape;29;g14375b82a2f_0_1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 name="Shape 30"/>
        <p:cNvGrpSpPr/>
        <p:nvPr/>
      </p:nvGrpSpPr>
      <p:grpSpPr>
        <a:xfrm>
          <a:off x="0" y="0"/>
          <a:ext cx="0" cy="0"/>
          <a:chOff x="0" y="0"/>
          <a:chExt cx="0" cy="0"/>
        </a:xfrm>
      </p:grpSpPr>
      <p:sp>
        <p:nvSpPr>
          <p:cNvPr id="31" name="Google Shape;31;g14375b82a2f_0_1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2" name="Google Shape;32;g14375b82a2f_0_15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3" name="Google Shape;33;g14375b82a2f_0_15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g14375b82a2f_0_15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5" name="Google Shape;35;g14375b82a2f_0_1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 name="Shape 36"/>
        <p:cNvGrpSpPr/>
        <p:nvPr/>
      </p:nvGrpSpPr>
      <p:grpSpPr>
        <a:xfrm>
          <a:off x="0" y="0"/>
          <a:ext cx="0" cy="0"/>
          <a:chOff x="0" y="0"/>
          <a:chExt cx="0" cy="0"/>
        </a:xfrm>
      </p:grpSpPr>
      <p:sp>
        <p:nvSpPr>
          <p:cNvPr id="37" name="Google Shape;37;g14375b82a2f_0_15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38" name="Google Shape;38;g14375b82a2f_0_1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9" name="Shape 39"/>
        <p:cNvGrpSpPr/>
        <p:nvPr/>
      </p:nvGrpSpPr>
      <p:grpSpPr>
        <a:xfrm>
          <a:off x="0" y="0"/>
          <a:ext cx="0" cy="0"/>
          <a:chOff x="0" y="0"/>
          <a:chExt cx="0" cy="0"/>
        </a:xfrm>
      </p:grpSpPr>
      <p:sp>
        <p:nvSpPr>
          <p:cNvPr id="40" name="Google Shape;40;g14375b82a2f_0_16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g14375b82a2f_0_16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2" name="Google Shape;42;g14375b82a2f_0_1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14375b82a2f_0_1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14375b82a2f_0_1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14375b82a2f_0_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g14375b82a2f_0_137"/>
          <p:cNvPicPr preferRelativeResize="0"/>
          <p:nvPr/>
        </p:nvPicPr>
        <p:blipFill rotWithShape="1">
          <a:blip r:embed="rId1">
            <a:alphaModFix/>
          </a:blip>
          <a:srcRect b="0" l="0" r="0" t="0"/>
          <a:stretch/>
        </p:blipFill>
        <p:spPr>
          <a:xfrm>
            <a:off x="-1" y="7219"/>
            <a:ext cx="9144001" cy="51362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s://learn.codemithra.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55" name="Google Shape;55;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56" name="Google Shape;56;p2"/>
          <p:cNvPicPr preferRelativeResize="0"/>
          <p:nvPr/>
        </p:nvPicPr>
        <p:blipFill rotWithShape="1">
          <a:blip r:embed="rId3">
            <a:alphaModFix/>
          </a:blip>
          <a:srcRect b="0" l="0" r="0" t="0"/>
          <a:stretch/>
        </p:blipFill>
        <p:spPr>
          <a:xfrm>
            <a:off x="2" y="4"/>
            <a:ext cx="9144003" cy="5143501"/>
          </a:xfrm>
          <a:prstGeom prst="rect">
            <a:avLst/>
          </a:prstGeom>
          <a:noFill/>
          <a:ln>
            <a:noFill/>
          </a:ln>
        </p:spPr>
      </p:pic>
      <p:pic>
        <p:nvPicPr>
          <p:cNvPr id="57" name="Google Shape;57;p2"/>
          <p:cNvPicPr preferRelativeResize="0"/>
          <p:nvPr/>
        </p:nvPicPr>
        <p:blipFill rotWithShape="1">
          <a:blip r:embed="rId4">
            <a:alphaModFix/>
          </a:blip>
          <a:srcRect b="0" l="0" r="0" t="0"/>
          <a:stretch/>
        </p:blipFill>
        <p:spPr>
          <a:xfrm>
            <a:off x="2504604" y="600291"/>
            <a:ext cx="4134799" cy="2923400"/>
          </a:xfrm>
          <a:prstGeom prst="rect">
            <a:avLst/>
          </a:prstGeom>
          <a:noFill/>
          <a:ln>
            <a:noFill/>
          </a:ln>
        </p:spPr>
      </p:pic>
      <p:pic>
        <p:nvPicPr>
          <p:cNvPr id="58" name="Google Shape;58;p2"/>
          <p:cNvPicPr preferRelativeResize="0"/>
          <p:nvPr/>
        </p:nvPicPr>
        <p:blipFill rotWithShape="1">
          <a:blip r:embed="rId5">
            <a:alphaModFix/>
          </a:blip>
          <a:srcRect b="0" l="0" r="0" t="0"/>
          <a:stretch/>
        </p:blipFill>
        <p:spPr>
          <a:xfrm>
            <a:off x="2200054" y="3386141"/>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4375b82a2f_0_279"/>
          <p:cNvSpPr txBox="1"/>
          <p:nvPr/>
        </p:nvSpPr>
        <p:spPr>
          <a:xfrm>
            <a:off x="5070250" y="2542450"/>
            <a:ext cx="498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2000"/>
              <a:buFont typeface="Arial"/>
              <a:buNone/>
            </a:pPr>
            <a:r>
              <a:rPr b="0" i="0" lang="en-GB" u="none" cap="none" strike="noStrike">
                <a:solidFill>
                  <a:schemeClr val="dk1"/>
                </a:solidFill>
                <a:latin typeface="Roboto"/>
                <a:ea typeface="Roboto"/>
                <a:cs typeface="Roboto"/>
                <a:sym typeface="Roboto"/>
              </a:rPr>
              <a:t>Introduction to Power verbs and Write up</a:t>
            </a:r>
            <a:endParaRPr b="0" i="0" u="none" cap="none" strike="noStrike">
              <a:solidFill>
                <a:schemeClr val="dk1"/>
              </a:solidFill>
              <a:latin typeface="Roboto"/>
              <a:ea typeface="Roboto"/>
              <a:cs typeface="Roboto"/>
              <a:sym typeface="Roboto"/>
            </a:endParaRPr>
          </a:p>
        </p:txBody>
      </p:sp>
      <p:pic>
        <p:nvPicPr>
          <p:cNvPr id="122" name="Google Shape;122;g14375b82a2f_0_279"/>
          <p:cNvPicPr preferRelativeResize="0"/>
          <p:nvPr/>
        </p:nvPicPr>
        <p:blipFill rotWithShape="1">
          <a:blip r:embed="rId3">
            <a:alphaModFix/>
          </a:blip>
          <a:srcRect b="0" l="0" r="0" t="0"/>
          <a:stretch/>
        </p:blipFill>
        <p:spPr>
          <a:xfrm>
            <a:off x="1059625" y="1440000"/>
            <a:ext cx="3705600" cy="3021300"/>
          </a:xfrm>
          <a:prstGeom prst="roundRect">
            <a:avLst>
              <a:gd fmla="val 16667" name="adj"/>
            </a:avLst>
          </a:prstGeom>
          <a:noFill/>
          <a:ln>
            <a:noFill/>
          </a:ln>
        </p:spPr>
      </p:pic>
      <p:sp>
        <p:nvSpPr>
          <p:cNvPr id="123" name="Google Shape;123;g14375b82a2f_0_279"/>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4375b82a2f_0_289"/>
          <p:cNvSpPr txBox="1"/>
          <p:nvPr/>
        </p:nvSpPr>
        <p:spPr>
          <a:xfrm>
            <a:off x="5193525" y="2552550"/>
            <a:ext cx="339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800"/>
              </a:spcAft>
              <a:buClr>
                <a:srgbClr val="000000"/>
              </a:buClr>
              <a:buSzPts val="2000"/>
              <a:buFont typeface="Arial"/>
              <a:buNone/>
            </a:pPr>
            <a:r>
              <a:rPr b="0" i="0" lang="en-GB" u="none" cap="none" strike="noStrike">
                <a:solidFill>
                  <a:schemeClr val="dk1"/>
                </a:solidFill>
                <a:latin typeface="Roboto"/>
                <a:ea typeface="Roboto"/>
                <a:cs typeface="Roboto"/>
                <a:sym typeface="Roboto"/>
              </a:rPr>
              <a:t>What is Power verbs ?</a:t>
            </a:r>
            <a:endParaRPr b="0" i="0" u="none" cap="none" strike="noStrike">
              <a:solidFill>
                <a:schemeClr val="dk1"/>
              </a:solidFill>
              <a:latin typeface="Roboto"/>
              <a:ea typeface="Roboto"/>
              <a:cs typeface="Roboto"/>
              <a:sym typeface="Roboto"/>
            </a:endParaRPr>
          </a:p>
        </p:txBody>
      </p:sp>
      <p:pic>
        <p:nvPicPr>
          <p:cNvPr id="129" name="Google Shape;129;g14375b82a2f_0_289"/>
          <p:cNvPicPr preferRelativeResize="0"/>
          <p:nvPr/>
        </p:nvPicPr>
        <p:blipFill rotWithShape="1">
          <a:blip r:embed="rId3">
            <a:alphaModFix/>
          </a:blip>
          <a:srcRect b="0" l="0" r="0" t="0"/>
          <a:stretch/>
        </p:blipFill>
        <p:spPr>
          <a:xfrm>
            <a:off x="1027176" y="1515175"/>
            <a:ext cx="2999700" cy="2858400"/>
          </a:xfrm>
          <a:prstGeom prst="roundRect">
            <a:avLst>
              <a:gd fmla="val 16667" name="adj"/>
            </a:avLst>
          </a:prstGeom>
          <a:noFill/>
          <a:ln>
            <a:noFill/>
          </a:ln>
        </p:spPr>
      </p:pic>
      <p:sp>
        <p:nvSpPr>
          <p:cNvPr id="130" name="Google Shape;130;g14375b82a2f_0_289"/>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4375b82a2f_0_299"/>
          <p:cNvSpPr txBox="1"/>
          <p:nvPr/>
        </p:nvSpPr>
        <p:spPr>
          <a:xfrm>
            <a:off x="4572000" y="2438400"/>
            <a:ext cx="4167600" cy="59500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sp>
        <p:nvSpPr>
          <p:cNvPr id="136" name="Google Shape;136;g14375b82a2f_0_299"/>
          <p:cNvSpPr txBox="1"/>
          <p:nvPr/>
        </p:nvSpPr>
        <p:spPr>
          <a:xfrm>
            <a:off x="720000" y="1440000"/>
            <a:ext cx="8448600" cy="142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i="0" lang="en-GB" sz="1800" u="none" cap="none" strike="noStrike">
                <a:solidFill>
                  <a:schemeClr val="dk1"/>
                </a:solidFill>
                <a:latin typeface="Roboto"/>
                <a:ea typeface="Roboto"/>
                <a:cs typeface="Roboto"/>
                <a:sym typeface="Roboto"/>
              </a:rPr>
              <a:t>Power verbs example :</a:t>
            </a:r>
            <a:endParaRPr b="1" i="0" sz="1800" u="none" cap="none" strike="noStrike">
              <a:solidFill>
                <a:schemeClr val="dk1"/>
              </a:solidFill>
              <a:latin typeface="Roboto"/>
              <a:ea typeface="Roboto"/>
              <a:cs typeface="Roboto"/>
              <a:sym typeface="Roboto"/>
            </a:endParaRPr>
          </a:p>
          <a:p>
            <a:pPr indent="-317500" lvl="0" marL="457200" marR="0" rtl="0" algn="l">
              <a:lnSpc>
                <a:spcPct val="100000"/>
              </a:lnSpc>
              <a:spcBef>
                <a:spcPts val="80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Planning</a:t>
            </a:r>
            <a:endParaRPr b="0" i="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Organizing</a:t>
            </a:r>
            <a:endParaRPr b="0" i="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Executing</a:t>
            </a:r>
            <a:endParaRPr b="0" i="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Supervising</a:t>
            </a:r>
            <a:endParaRPr b="0" i="0" u="none" cap="none" strike="noStrike">
              <a:solidFill>
                <a:schemeClr val="dk1"/>
              </a:solidFill>
              <a:latin typeface="Roboto"/>
              <a:ea typeface="Roboto"/>
              <a:cs typeface="Roboto"/>
              <a:sym typeface="Roboto"/>
            </a:endParaRPr>
          </a:p>
        </p:txBody>
      </p:sp>
      <p:sp>
        <p:nvSpPr>
          <p:cNvPr id="137" name="Google Shape;137;g14375b82a2f_0_299"/>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4375b82a2f_0_309"/>
          <p:cNvSpPr txBox="1"/>
          <p:nvPr/>
        </p:nvSpPr>
        <p:spPr>
          <a:xfrm>
            <a:off x="4572000" y="2438400"/>
            <a:ext cx="4167600" cy="59500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sp>
        <p:nvSpPr>
          <p:cNvPr id="143" name="Google Shape;143;g14375b82a2f_0_30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44" name="Google Shape;144;g14375b82a2f_0_309"/>
          <p:cNvSpPr txBox="1"/>
          <p:nvPr/>
        </p:nvSpPr>
        <p:spPr>
          <a:xfrm>
            <a:off x="720000" y="1440000"/>
            <a:ext cx="8448600" cy="121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i="0" lang="en-GB" sz="1800" u="none" cap="none" strike="noStrike">
                <a:solidFill>
                  <a:schemeClr val="dk1"/>
                </a:solidFill>
                <a:latin typeface="Roboto"/>
                <a:ea typeface="Roboto"/>
                <a:cs typeface="Roboto"/>
                <a:sym typeface="Roboto"/>
              </a:rPr>
              <a:t>Power verbs example :</a:t>
            </a:r>
            <a:endParaRPr b="1" i="0" sz="1800" u="none" cap="none" strike="noStrike">
              <a:solidFill>
                <a:schemeClr val="dk1"/>
              </a:solidFill>
              <a:latin typeface="Roboto"/>
              <a:ea typeface="Roboto"/>
              <a:cs typeface="Roboto"/>
              <a:sym typeface="Roboto"/>
            </a:endParaRPr>
          </a:p>
          <a:p>
            <a:pPr indent="-317500" lvl="0" marL="457200" marR="0" rtl="0" algn="l">
              <a:lnSpc>
                <a:spcPct val="100000"/>
              </a:lnSpc>
              <a:spcBef>
                <a:spcPts val="80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Leading</a:t>
            </a:r>
            <a:endParaRPr b="0" i="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Balanced</a:t>
            </a:r>
            <a:endParaRPr b="0" i="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Communicating</a:t>
            </a:r>
            <a:endParaRPr b="0" i="0" u="none" cap="none" strike="noStrike">
              <a:solidFill>
                <a:schemeClr val="dk1"/>
              </a:solidFill>
              <a:latin typeface="Roboto"/>
              <a:ea typeface="Roboto"/>
              <a:cs typeface="Roboto"/>
              <a:sym typeface="Roboto"/>
            </a:endParaRPr>
          </a:p>
        </p:txBody>
      </p:sp>
      <p:sp>
        <p:nvSpPr>
          <p:cNvPr id="145" name="Google Shape;145;g14375b82a2f_0_309"/>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
          <p:cNvSpPr/>
          <p:nvPr/>
        </p:nvSpPr>
        <p:spPr>
          <a:xfrm>
            <a:off x="555120" y="915840"/>
            <a:ext cx="754488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Roboto"/>
              <a:ea typeface="Roboto"/>
              <a:cs typeface="Roboto"/>
              <a:sym typeface="Roboto"/>
            </a:endParaRPr>
          </a:p>
        </p:txBody>
      </p:sp>
      <p:pic>
        <p:nvPicPr>
          <p:cNvPr id="151" name="Google Shape;151;p4"/>
          <p:cNvPicPr preferRelativeResize="0"/>
          <p:nvPr/>
        </p:nvPicPr>
        <p:blipFill rotWithShape="1">
          <a:blip r:embed="rId3">
            <a:alphaModFix/>
          </a:blip>
          <a:srcRect b="0" l="0" r="0" t="0"/>
          <a:stretch/>
        </p:blipFill>
        <p:spPr>
          <a:xfrm>
            <a:off x="2799160" y="913210"/>
            <a:ext cx="2855119" cy="2888456"/>
          </a:xfrm>
          <a:prstGeom prst="rect">
            <a:avLst/>
          </a:prstGeom>
          <a:noFill/>
          <a:ln>
            <a:noFill/>
          </a:ln>
        </p:spPr>
      </p:pic>
      <p:sp>
        <p:nvSpPr>
          <p:cNvPr id="152" name="Google Shape;152;p4"/>
          <p:cNvSpPr/>
          <p:nvPr/>
        </p:nvSpPr>
        <p:spPr>
          <a:xfrm>
            <a:off x="1634729" y="4055269"/>
            <a:ext cx="5183981" cy="284560"/>
          </a:xfrm>
          <a:prstGeom prst="rect">
            <a:avLst/>
          </a:prstGeom>
          <a:noFill/>
          <a:ln>
            <a:noFill/>
          </a:ln>
        </p:spPr>
        <p:txBody>
          <a:bodyPr anchorCtr="0" anchor="ctr" bIns="82925" lIns="81625" spcFirstLastPara="1" rIns="81625" wrap="square" tIns="829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sng" cap="none" strike="noStrike">
                <a:solidFill>
                  <a:srgbClr val="666666"/>
                </a:solidFill>
                <a:latin typeface="Roboto"/>
                <a:ea typeface="Roboto"/>
                <a:cs typeface="Roboto"/>
                <a:sym typeface="Roboto"/>
                <a:hlinkClick r:id="rId4">
                  <a:extLst>
                    <a:ext uri="{A12FA001-AC4F-418D-AE19-62706E023703}">
                      <ahyp:hlinkClr val="tx"/>
                    </a:ext>
                  </a:extLst>
                </a:hlinkClick>
              </a:rPr>
              <a:t>https://learn.codemithra.com</a:t>
            </a:r>
            <a:endParaRPr b="0" i="0" sz="12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58" name="Google Shape;158;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159" name="Google Shape;159;p5"/>
          <p:cNvPicPr preferRelativeResize="0"/>
          <p:nvPr/>
        </p:nvPicPr>
        <p:blipFill rotWithShape="1">
          <a:blip r:embed="rId3">
            <a:alphaModFix/>
          </a:blip>
          <a:srcRect b="0" l="0" r="0" t="0"/>
          <a:stretch/>
        </p:blipFill>
        <p:spPr>
          <a:xfrm>
            <a:off x="1" y="1"/>
            <a:ext cx="9144003" cy="5143501"/>
          </a:xfrm>
          <a:prstGeom prst="rect">
            <a:avLst/>
          </a:prstGeom>
          <a:noFill/>
          <a:ln>
            <a:noFill/>
          </a:ln>
        </p:spPr>
      </p:pic>
      <p:sp>
        <p:nvSpPr>
          <p:cNvPr id="160" name="Google Shape;160;p5"/>
          <p:cNvSpPr txBox="1"/>
          <p:nvPr/>
        </p:nvSpPr>
        <p:spPr>
          <a:xfrm>
            <a:off x="3141000" y="2194650"/>
            <a:ext cx="2862000" cy="75402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GB" sz="3700" u="none" cap="none" strike="noStrike">
                <a:solidFill>
                  <a:schemeClr val="lt1"/>
                </a:solidFill>
                <a:latin typeface="Roboto"/>
                <a:ea typeface="Roboto"/>
                <a:cs typeface="Roboto"/>
                <a:sym typeface="Roboto"/>
              </a:rPr>
              <a:t>THANK YOU</a:t>
            </a:r>
            <a:endParaRPr b="0" i="0" sz="3700" u="none" cap="none" strike="noStrike">
              <a:solidFill>
                <a:schemeClr val="lt1"/>
              </a:solidFill>
              <a:latin typeface="Roboto"/>
              <a:ea typeface="Roboto"/>
              <a:cs typeface="Roboto"/>
              <a:sym typeface="Roboto"/>
            </a:endParaRPr>
          </a:p>
        </p:txBody>
      </p:sp>
      <p:pic>
        <p:nvPicPr>
          <p:cNvPr id="161" name="Google Shape;161;p5"/>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162" name="Google Shape;162;p5"/>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163" name="Google Shape;163;p5"/>
          <p:cNvSpPr txBox="1"/>
          <p:nvPr/>
        </p:nvSpPr>
        <p:spPr>
          <a:xfrm>
            <a:off x="1980750" y="4590801"/>
            <a:ext cx="11871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GB" sz="1000" u="none" cap="none" strike="noStrike">
                <a:solidFill>
                  <a:schemeClr val="lt1"/>
                </a:solidFill>
                <a:latin typeface="Roboto"/>
                <a:ea typeface="Roboto"/>
                <a:cs typeface="Roboto"/>
                <a:sym typeface="Roboto"/>
              </a:rPr>
              <a:t>+91 78150 95095</a:t>
            </a:r>
            <a:endParaRPr b="0" i="0" sz="1000" u="none" cap="none" strike="noStrike">
              <a:solidFill>
                <a:schemeClr val="lt1"/>
              </a:solidFill>
              <a:latin typeface="Roboto"/>
              <a:ea typeface="Roboto"/>
              <a:cs typeface="Roboto"/>
              <a:sym typeface="Roboto"/>
            </a:endParaRPr>
          </a:p>
        </p:txBody>
      </p:sp>
      <p:cxnSp>
        <p:nvCxnSpPr>
          <p:cNvPr id="164" name="Google Shape;164;p5"/>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165" name="Google Shape;165;p5"/>
          <p:cNvSpPr txBox="1"/>
          <p:nvPr/>
        </p:nvSpPr>
        <p:spPr>
          <a:xfrm>
            <a:off x="3519050"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GB" sz="1000" u="none" cap="none" strike="noStrike">
                <a:solidFill>
                  <a:schemeClr val="lt1"/>
                </a:solidFill>
                <a:latin typeface="Roboto"/>
                <a:ea typeface="Roboto"/>
                <a:cs typeface="Roboto"/>
                <a:sym typeface="Roboto"/>
              </a:rPr>
              <a:t>codemithra@ethnus.com</a:t>
            </a:r>
            <a:endParaRPr b="0" i="0" sz="1000" u="none" cap="none" strike="noStrike">
              <a:solidFill>
                <a:schemeClr val="lt1"/>
              </a:solidFill>
              <a:latin typeface="Roboto"/>
              <a:ea typeface="Roboto"/>
              <a:cs typeface="Roboto"/>
              <a:sym typeface="Roboto"/>
            </a:endParaRPr>
          </a:p>
        </p:txBody>
      </p:sp>
      <p:pic>
        <p:nvPicPr>
          <p:cNvPr id="166" name="Google Shape;166;p5"/>
          <p:cNvPicPr preferRelativeResize="0"/>
          <p:nvPr/>
        </p:nvPicPr>
        <p:blipFill rotWithShape="1">
          <a:blip r:embed="rId6">
            <a:alphaModFix/>
          </a:blip>
          <a:srcRect b="0" l="0" r="0" t="0"/>
          <a:stretch/>
        </p:blipFill>
        <p:spPr>
          <a:xfrm>
            <a:off x="5223771" y="4591063"/>
            <a:ext cx="338156" cy="338150"/>
          </a:xfrm>
          <a:prstGeom prst="rect">
            <a:avLst/>
          </a:prstGeom>
          <a:noFill/>
          <a:ln>
            <a:noFill/>
          </a:ln>
        </p:spPr>
      </p:pic>
      <p:sp>
        <p:nvSpPr>
          <p:cNvPr id="167" name="Google Shape;167;p5"/>
          <p:cNvSpPr txBox="1"/>
          <p:nvPr/>
        </p:nvSpPr>
        <p:spPr>
          <a:xfrm>
            <a:off x="5457275"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GB" sz="1000" u="none" cap="none" strike="noStrike">
                <a:solidFill>
                  <a:schemeClr val="lt1"/>
                </a:solidFill>
                <a:latin typeface="Roboto"/>
                <a:ea typeface="Roboto"/>
                <a:cs typeface="Roboto"/>
                <a:sym typeface="Roboto"/>
              </a:rPr>
              <a:t>www.codemithra.com</a:t>
            </a:r>
            <a:endParaRPr b="0" i="0" sz="1000" u="none" cap="none" strike="noStrike">
              <a:solidFill>
                <a:schemeClr val="lt1"/>
              </a:solidFill>
              <a:latin typeface="Roboto"/>
              <a:ea typeface="Roboto"/>
              <a:cs typeface="Roboto"/>
              <a:sym typeface="Roboto"/>
            </a:endParaRPr>
          </a:p>
        </p:txBody>
      </p:sp>
      <p:cxnSp>
        <p:nvCxnSpPr>
          <p:cNvPr id="168" name="Google Shape;168;p5"/>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64" name="Google Shape;64;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5" name="Google Shape;65;p3"/>
          <p:cNvPicPr preferRelativeResize="0"/>
          <p:nvPr/>
        </p:nvPicPr>
        <p:blipFill rotWithShape="1">
          <a:blip r:embed="rId3">
            <a:alphaModFix/>
          </a:blip>
          <a:srcRect b="0" l="0" r="0" t="0"/>
          <a:stretch/>
        </p:blipFill>
        <p:spPr>
          <a:xfrm>
            <a:off x="2" y="4"/>
            <a:ext cx="9144003" cy="5143501"/>
          </a:xfrm>
          <a:prstGeom prst="rect">
            <a:avLst/>
          </a:prstGeom>
          <a:noFill/>
          <a:ln>
            <a:noFill/>
          </a:ln>
        </p:spPr>
      </p:pic>
      <p:sp>
        <p:nvSpPr>
          <p:cNvPr id="66" name="Google Shape;66;p3"/>
          <p:cNvSpPr txBox="1"/>
          <p:nvPr/>
        </p:nvSpPr>
        <p:spPr>
          <a:xfrm>
            <a:off x="-5" y="2389564"/>
            <a:ext cx="5040900" cy="646500"/>
          </a:xfrm>
          <a:prstGeom prst="rect">
            <a:avLst/>
          </a:prstGeom>
          <a:noFill/>
          <a:ln>
            <a:noFill/>
          </a:ln>
        </p:spPr>
        <p:txBody>
          <a:bodyPr anchorCtr="0" anchor="t" bIns="91425" lIns="91425" spcFirstLastPara="1" rIns="91425" wrap="square" tIns="91425">
            <a:spAutoFit/>
          </a:bodyPr>
          <a:lstStyle/>
          <a:p>
            <a:pPr indent="0" lvl="0" marL="114300" marR="0" rtl="0" algn="ctr">
              <a:lnSpc>
                <a:spcPct val="115000"/>
              </a:lnSpc>
              <a:spcBef>
                <a:spcPts val="0"/>
              </a:spcBef>
              <a:spcAft>
                <a:spcPts val="0"/>
              </a:spcAft>
              <a:buNone/>
            </a:pPr>
            <a:r>
              <a:rPr b="0" i="0" lang="en-GB" sz="3000" u="none" cap="none" strike="noStrike">
                <a:solidFill>
                  <a:schemeClr val="lt1"/>
                </a:solidFill>
                <a:latin typeface="Roboto"/>
                <a:ea typeface="Roboto"/>
                <a:cs typeface="Roboto"/>
                <a:sym typeface="Roboto"/>
              </a:rPr>
              <a:t>RESUME SKILLS </a:t>
            </a:r>
            <a:r>
              <a:rPr b="1" i="0" lang="en-GB" sz="3000" u="none" cap="none" strike="noStrike">
                <a:solidFill>
                  <a:schemeClr val="lt1"/>
                </a:solidFill>
                <a:latin typeface="Roboto"/>
                <a:ea typeface="Roboto"/>
                <a:cs typeface="Roboto"/>
                <a:sym typeface="Roboto"/>
              </a:rPr>
              <a:t>-1</a:t>
            </a:r>
            <a:endParaRPr b="0" i="0" sz="3000" u="none" cap="none" strike="noStrike">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14375b82a2f_0_173"/>
          <p:cNvSpPr txBox="1"/>
          <p:nvPr/>
        </p:nvSpPr>
        <p:spPr>
          <a:xfrm>
            <a:off x="4572000" y="2438400"/>
            <a:ext cx="4167600" cy="59500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sp>
        <p:nvSpPr>
          <p:cNvPr id="72" name="Google Shape;72;g14375b82a2f_0_173"/>
          <p:cNvSpPr txBox="1"/>
          <p:nvPr/>
        </p:nvSpPr>
        <p:spPr>
          <a:xfrm>
            <a:off x="720000" y="1440000"/>
            <a:ext cx="8448600" cy="136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i="0" lang="en-GB" u="none" cap="none" strike="noStrike">
                <a:solidFill>
                  <a:schemeClr val="dk1"/>
                </a:solidFill>
                <a:latin typeface="Roboto"/>
                <a:ea typeface="Roboto"/>
                <a:cs typeface="Roboto"/>
                <a:sym typeface="Roboto"/>
              </a:rPr>
              <a:t>How resume template helps ? </a:t>
            </a:r>
            <a:endParaRPr b="1" i="0" u="none" cap="none" strike="noStrike">
              <a:solidFill>
                <a:schemeClr val="dk1"/>
              </a:solidFill>
              <a:latin typeface="Roboto"/>
              <a:ea typeface="Roboto"/>
              <a:cs typeface="Roboto"/>
              <a:sym typeface="Roboto"/>
            </a:endParaRPr>
          </a:p>
          <a:p>
            <a:pPr indent="-317500" lvl="0" marL="457200" marR="0" rtl="0" algn="l">
              <a:lnSpc>
                <a:spcPct val="100000"/>
              </a:lnSpc>
              <a:spcBef>
                <a:spcPts val="80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Organize Your Resume</a:t>
            </a:r>
            <a:endParaRPr b="0" i="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No Experience Needed</a:t>
            </a:r>
            <a:endParaRPr b="0" i="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Make a Great First Impression</a:t>
            </a:r>
            <a:endParaRPr b="0" i="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Save Time</a:t>
            </a:r>
            <a:endParaRPr b="0" i="0" u="none" cap="none" strike="noStrike">
              <a:solidFill>
                <a:schemeClr val="dk1"/>
              </a:solidFill>
              <a:latin typeface="Roboto"/>
              <a:ea typeface="Roboto"/>
              <a:cs typeface="Roboto"/>
              <a:sym typeface="Roboto"/>
            </a:endParaRPr>
          </a:p>
        </p:txBody>
      </p:sp>
      <p:sp>
        <p:nvSpPr>
          <p:cNvPr id="73" name="Google Shape;73;g14375b82a2f_0_173"/>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14375b82a2f_0_218"/>
          <p:cNvSpPr txBox="1"/>
          <p:nvPr/>
        </p:nvSpPr>
        <p:spPr>
          <a:xfrm>
            <a:off x="4648200" y="2590800"/>
            <a:ext cx="408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800"/>
              </a:spcAft>
              <a:buClr>
                <a:srgbClr val="000000"/>
              </a:buClr>
              <a:buSzPts val="2000"/>
              <a:buFont typeface="Arial"/>
              <a:buNone/>
            </a:pPr>
            <a:r>
              <a:rPr b="0" i="0" lang="en-GB" u="none" cap="none" strike="noStrike">
                <a:solidFill>
                  <a:schemeClr val="dk1"/>
                </a:solidFill>
                <a:latin typeface="Roboto"/>
                <a:ea typeface="Roboto"/>
                <a:cs typeface="Roboto"/>
                <a:sym typeface="Roboto"/>
              </a:rPr>
              <a:t>Resume format importance</a:t>
            </a:r>
            <a:endParaRPr b="0" i="0" u="none" cap="none" strike="noStrike">
              <a:solidFill>
                <a:schemeClr val="dk1"/>
              </a:solidFill>
              <a:latin typeface="Roboto"/>
              <a:ea typeface="Roboto"/>
              <a:cs typeface="Roboto"/>
              <a:sym typeface="Roboto"/>
            </a:endParaRPr>
          </a:p>
        </p:txBody>
      </p:sp>
      <p:pic>
        <p:nvPicPr>
          <p:cNvPr id="79" name="Google Shape;79;g14375b82a2f_0_218"/>
          <p:cNvPicPr preferRelativeResize="0"/>
          <p:nvPr/>
        </p:nvPicPr>
        <p:blipFill rotWithShape="1">
          <a:blip r:embed="rId3">
            <a:alphaModFix/>
          </a:blip>
          <a:srcRect b="0" l="0" r="0" t="0"/>
          <a:stretch/>
        </p:blipFill>
        <p:spPr>
          <a:xfrm>
            <a:off x="720000" y="1440000"/>
            <a:ext cx="3198300" cy="2858400"/>
          </a:xfrm>
          <a:prstGeom prst="roundRect">
            <a:avLst>
              <a:gd fmla="val 16667" name="adj"/>
            </a:avLst>
          </a:prstGeom>
          <a:noFill/>
          <a:ln>
            <a:noFill/>
          </a:ln>
        </p:spPr>
      </p:pic>
      <p:sp>
        <p:nvSpPr>
          <p:cNvPr id="80" name="Google Shape;80;g14375b82a2f_0_218"/>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14375b82a2f_0_228"/>
          <p:cNvSpPr txBox="1"/>
          <p:nvPr/>
        </p:nvSpPr>
        <p:spPr>
          <a:xfrm>
            <a:off x="4648200" y="2590800"/>
            <a:ext cx="408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2000"/>
              <a:buFont typeface="Arial"/>
              <a:buNone/>
            </a:pPr>
            <a:r>
              <a:rPr b="0" i="0" lang="en-GB" u="none" cap="none" strike="noStrike">
                <a:solidFill>
                  <a:schemeClr val="dk1"/>
                </a:solidFill>
                <a:latin typeface="Roboto"/>
                <a:ea typeface="Roboto"/>
                <a:cs typeface="Roboto"/>
                <a:sym typeface="Roboto"/>
              </a:rPr>
              <a:t>Formatting - Use of color and font</a:t>
            </a:r>
            <a:endParaRPr b="0" i="0" u="none" cap="none" strike="noStrike">
              <a:solidFill>
                <a:schemeClr val="dk1"/>
              </a:solidFill>
              <a:latin typeface="Roboto"/>
              <a:ea typeface="Roboto"/>
              <a:cs typeface="Roboto"/>
              <a:sym typeface="Roboto"/>
            </a:endParaRPr>
          </a:p>
        </p:txBody>
      </p:sp>
      <p:pic>
        <p:nvPicPr>
          <p:cNvPr id="86" name="Google Shape;86;g14375b82a2f_0_228"/>
          <p:cNvPicPr preferRelativeResize="0"/>
          <p:nvPr/>
        </p:nvPicPr>
        <p:blipFill rotWithShape="1">
          <a:blip r:embed="rId3">
            <a:alphaModFix/>
          </a:blip>
          <a:srcRect b="0" l="16723" r="16728" t="0"/>
          <a:stretch/>
        </p:blipFill>
        <p:spPr>
          <a:xfrm>
            <a:off x="720000" y="1455650"/>
            <a:ext cx="3861900" cy="2865300"/>
          </a:xfrm>
          <a:prstGeom prst="roundRect">
            <a:avLst>
              <a:gd fmla="val 16667" name="adj"/>
            </a:avLst>
          </a:prstGeom>
          <a:noFill/>
          <a:ln>
            <a:noFill/>
          </a:ln>
        </p:spPr>
      </p:pic>
      <p:sp>
        <p:nvSpPr>
          <p:cNvPr id="87" name="Google Shape;87;g14375b82a2f_0_228"/>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4375b82a2f_0_128"/>
          <p:cNvSpPr txBox="1"/>
          <p:nvPr/>
        </p:nvSpPr>
        <p:spPr>
          <a:xfrm>
            <a:off x="4648200" y="2590800"/>
            <a:ext cx="408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chemeClr val="dk1"/>
              </a:buClr>
              <a:buSzPts val="2000"/>
              <a:buFont typeface="Arial"/>
              <a:buNone/>
            </a:pPr>
            <a:r>
              <a:rPr b="0" i="0" lang="en-GB" u="none" cap="none" strike="noStrike">
                <a:solidFill>
                  <a:schemeClr val="dk1"/>
                </a:solidFill>
                <a:latin typeface="Roboto"/>
                <a:ea typeface="Roboto"/>
                <a:cs typeface="Roboto"/>
                <a:sym typeface="Roboto"/>
              </a:rPr>
              <a:t>Structure of a standard resume</a:t>
            </a:r>
            <a:endParaRPr b="0" i="0" u="none" cap="none" strike="noStrike">
              <a:solidFill>
                <a:schemeClr val="dk1"/>
              </a:solidFill>
              <a:latin typeface="Roboto"/>
              <a:ea typeface="Roboto"/>
              <a:cs typeface="Roboto"/>
              <a:sym typeface="Roboto"/>
            </a:endParaRPr>
          </a:p>
        </p:txBody>
      </p:sp>
      <p:pic>
        <p:nvPicPr>
          <p:cNvPr id="93" name="Google Shape;93;g14375b82a2f_0_128"/>
          <p:cNvPicPr preferRelativeResize="0"/>
          <p:nvPr/>
        </p:nvPicPr>
        <p:blipFill rotWithShape="1">
          <a:blip r:embed="rId3">
            <a:alphaModFix/>
          </a:blip>
          <a:srcRect b="0" l="0" r="0" t="0"/>
          <a:stretch/>
        </p:blipFill>
        <p:spPr>
          <a:xfrm>
            <a:off x="1033875" y="1440000"/>
            <a:ext cx="3227400" cy="2800800"/>
          </a:xfrm>
          <a:prstGeom prst="roundRect">
            <a:avLst>
              <a:gd fmla="val 16667" name="adj"/>
            </a:avLst>
          </a:prstGeom>
          <a:noFill/>
          <a:ln>
            <a:noFill/>
          </a:ln>
        </p:spPr>
      </p:pic>
      <p:sp>
        <p:nvSpPr>
          <p:cNvPr id="94" name="Google Shape;94;g14375b82a2f_0_128"/>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4375b82a2f_0_239"/>
          <p:cNvSpPr txBox="1"/>
          <p:nvPr/>
        </p:nvSpPr>
        <p:spPr>
          <a:xfrm>
            <a:off x="3352800" y="2667000"/>
            <a:ext cx="4086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800"/>
              </a:spcBef>
              <a:spcAft>
                <a:spcPts val="800"/>
              </a:spcAft>
              <a:buClr>
                <a:srgbClr val="000000"/>
              </a:buClr>
              <a:buSzPts val="2000"/>
              <a:buFont typeface="Arial"/>
              <a:buNone/>
            </a:pPr>
            <a:r>
              <a:rPr b="0" i="0" lang="en-GB" u="none" cap="none" strike="noStrike">
                <a:solidFill>
                  <a:schemeClr val="dk1"/>
                </a:solidFill>
                <a:latin typeface="Roboto"/>
                <a:ea typeface="Roboto"/>
                <a:cs typeface="Roboto"/>
                <a:sym typeface="Roboto"/>
              </a:rPr>
              <a:t>Tips</a:t>
            </a:r>
            <a:endParaRPr b="0" i="0" u="none" cap="none" strike="noStrike">
              <a:solidFill>
                <a:schemeClr val="dk1"/>
              </a:solidFill>
              <a:latin typeface="Roboto"/>
              <a:ea typeface="Roboto"/>
              <a:cs typeface="Roboto"/>
              <a:sym typeface="Roboto"/>
            </a:endParaRPr>
          </a:p>
        </p:txBody>
      </p:sp>
      <p:pic>
        <p:nvPicPr>
          <p:cNvPr id="100" name="Google Shape;100;g14375b82a2f_0_239"/>
          <p:cNvPicPr preferRelativeResize="0"/>
          <p:nvPr/>
        </p:nvPicPr>
        <p:blipFill rotWithShape="1">
          <a:blip r:embed="rId3">
            <a:alphaModFix/>
          </a:blip>
          <a:srcRect b="0" l="21875" r="21874" t="0"/>
          <a:stretch/>
        </p:blipFill>
        <p:spPr>
          <a:xfrm>
            <a:off x="1213050" y="1515175"/>
            <a:ext cx="2858400" cy="2858400"/>
          </a:xfrm>
          <a:prstGeom prst="roundRect">
            <a:avLst>
              <a:gd fmla="val 16667" name="adj"/>
            </a:avLst>
          </a:prstGeom>
          <a:noFill/>
          <a:ln>
            <a:noFill/>
          </a:ln>
        </p:spPr>
      </p:pic>
      <p:sp>
        <p:nvSpPr>
          <p:cNvPr id="101" name="Google Shape;101;g14375b82a2f_0_239"/>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4375b82a2f_0_250"/>
          <p:cNvSpPr txBox="1"/>
          <p:nvPr/>
        </p:nvSpPr>
        <p:spPr>
          <a:xfrm>
            <a:off x="4596650" y="2678200"/>
            <a:ext cx="408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800"/>
              </a:spcAft>
              <a:buClr>
                <a:schemeClr val="dk1"/>
              </a:buClr>
              <a:buSzPts val="1100"/>
              <a:buFont typeface="Arial"/>
              <a:buNone/>
            </a:pPr>
            <a:r>
              <a:rPr b="0" i="0" lang="en-GB" u="none" cap="none" strike="noStrike">
                <a:solidFill>
                  <a:schemeClr val="dk1"/>
                </a:solidFill>
                <a:latin typeface="Roboto"/>
                <a:ea typeface="Roboto"/>
                <a:cs typeface="Roboto"/>
                <a:sym typeface="Roboto"/>
              </a:rPr>
              <a:t>Use of colour in a resume</a:t>
            </a:r>
            <a:endParaRPr b="0" i="0" u="none" cap="none" strike="noStrike">
              <a:solidFill>
                <a:schemeClr val="dk1"/>
              </a:solidFill>
              <a:latin typeface="Roboto"/>
              <a:ea typeface="Roboto"/>
              <a:cs typeface="Roboto"/>
              <a:sym typeface="Roboto"/>
            </a:endParaRPr>
          </a:p>
        </p:txBody>
      </p:sp>
      <p:pic>
        <p:nvPicPr>
          <p:cNvPr id="107" name="Google Shape;107;g14375b82a2f_0_250"/>
          <p:cNvPicPr preferRelativeResize="0"/>
          <p:nvPr/>
        </p:nvPicPr>
        <p:blipFill rotWithShape="1">
          <a:blip r:embed="rId3">
            <a:alphaModFix/>
          </a:blip>
          <a:srcRect b="0" l="0" r="0" t="0"/>
          <a:stretch/>
        </p:blipFill>
        <p:spPr>
          <a:xfrm>
            <a:off x="1164038" y="1515163"/>
            <a:ext cx="2858400" cy="2858400"/>
          </a:xfrm>
          <a:prstGeom prst="roundRect">
            <a:avLst>
              <a:gd fmla="val 16667" name="adj"/>
            </a:avLst>
          </a:prstGeom>
          <a:noFill/>
          <a:ln>
            <a:noFill/>
          </a:ln>
        </p:spPr>
      </p:pic>
      <p:sp>
        <p:nvSpPr>
          <p:cNvPr id="108" name="Google Shape;108;g14375b82a2f_0_250"/>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4375b82a2f_0_269"/>
          <p:cNvSpPr txBox="1"/>
          <p:nvPr/>
        </p:nvSpPr>
        <p:spPr>
          <a:xfrm>
            <a:off x="4572000" y="2438400"/>
            <a:ext cx="4167600" cy="59500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sp>
        <p:nvSpPr>
          <p:cNvPr id="114" name="Google Shape;114;g14375b82a2f_0_26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115" name="Google Shape;115;g14375b82a2f_0_269"/>
          <p:cNvSpPr txBox="1"/>
          <p:nvPr/>
        </p:nvSpPr>
        <p:spPr>
          <a:xfrm>
            <a:off x="720000" y="1440000"/>
            <a:ext cx="8076300" cy="228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000"/>
              <a:buFont typeface="Arial"/>
              <a:buNone/>
            </a:pPr>
            <a:r>
              <a:rPr b="1" i="0" lang="en-GB" sz="1800" u="none" cap="none" strike="noStrike">
                <a:solidFill>
                  <a:schemeClr val="dk1"/>
                </a:solidFill>
                <a:latin typeface="Roboto"/>
                <a:ea typeface="Roboto"/>
                <a:cs typeface="Roboto"/>
                <a:sym typeface="Roboto"/>
              </a:rPr>
              <a:t>Use of font :</a:t>
            </a:r>
            <a:endParaRPr b="1" i="0" sz="1800" u="none" cap="none" strike="noStrike">
              <a:solidFill>
                <a:schemeClr val="dk1"/>
              </a:solidFill>
              <a:latin typeface="Roboto"/>
              <a:ea typeface="Roboto"/>
              <a:cs typeface="Roboto"/>
              <a:sym typeface="Roboto"/>
            </a:endParaRPr>
          </a:p>
          <a:p>
            <a:pPr indent="-317500" lvl="0" marL="457200" marR="0" rtl="0" algn="l">
              <a:lnSpc>
                <a:spcPct val="100000"/>
              </a:lnSpc>
              <a:spcBef>
                <a:spcPts val="80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Serif</a:t>
            </a:r>
            <a:endParaRPr b="0" i="0" u="none" cap="none" strike="noStrike">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Times New Roman</a:t>
            </a:r>
            <a:endParaRPr b="0" i="0" u="none" cap="none" strike="noStrike">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Garamond</a:t>
            </a:r>
            <a:endParaRPr b="0" i="0" u="none" cap="none" strike="noStrike">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Georgia</a:t>
            </a:r>
            <a:endParaRPr b="0" i="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Sans-serif</a:t>
            </a:r>
            <a:endParaRPr b="0" i="0" u="none" cap="none" strike="noStrike">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Arial</a:t>
            </a:r>
            <a:endParaRPr b="0" i="0" u="none" cap="none" strike="noStrike">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Calibri</a:t>
            </a:r>
            <a:endParaRPr b="0" i="0" u="none" cap="none" strike="noStrike">
              <a:solidFill>
                <a:schemeClr val="dk1"/>
              </a:solidFill>
              <a:latin typeface="Roboto"/>
              <a:ea typeface="Roboto"/>
              <a:cs typeface="Roboto"/>
              <a:sym typeface="Roboto"/>
            </a:endParaRPr>
          </a:p>
          <a:p>
            <a:pPr indent="-317500" lvl="1" marL="914400" marR="0" rtl="0" algn="l">
              <a:lnSpc>
                <a:spcPct val="100000"/>
              </a:lnSpc>
              <a:spcBef>
                <a:spcPts val="0"/>
              </a:spcBef>
              <a:spcAft>
                <a:spcPts val="0"/>
              </a:spcAft>
              <a:buClr>
                <a:schemeClr val="dk1"/>
              </a:buClr>
              <a:buSzPts val="1400"/>
              <a:buFont typeface="Roboto Light"/>
              <a:buChar char="○"/>
            </a:pPr>
            <a:r>
              <a:rPr b="0" i="0" lang="en-GB" u="none" cap="none" strike="noStrike">
                <a:solidFill>
                  <a:schemeClr val="dk1"/>
                </a:solidFill>
                <a:latin typeface="Roboto"/>
                <a:ea typeface="Roboto"/>
                <a:cs typeface="Roboto"/>
                <a:sym typeface="Roboto"/>
              </a:rPr>
              <a:t>Verdana</a:t>
            </a:r>
            <a:endParaRPr b="0" i="0" u="none" cap="none" strike="noStrike">
              <a:solidFill>
                <a:schemeClr val="dk1"/>
              </a:solidFill>
              <a:latin typeface="Roboto"/>
              <a:ea typeface="Roboto"/>
              <a:cs typeface="Roboto"/>
              <a:sym typeface="Roboto"/>
            </a:endParaRPr>
          </a:p>
        </p:txBody>
      </p:sp>
      <p:sp>
        <p:nvSpPr>
          <p:cNvPr id="116" name="Google Shape;116;g14375b82a2f_0_269"/>
          <p:cNvSpPr txBox="1"/>
          <p:nvPr/>
        </p:nvSpPr>
        <p:spPr>
          <a:xfrm>
            <a:off x="720000" y="579950"/>
            <a:ext cx="5220300" cy="630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SzPts val="3500"/>
              <a:buNone/>
            </a:pPr>
            <a:r>
              <a:rPr lang="en-GB" sz="3500">
                <a:solidFill>
                  <a:srgbClr val="8182EF"/>
                </a:solidFill>
                <a:latin typeface="Roboto Black"/>
                <a:ea typeface="Roboto Black"/>
                <a:cs typeface="Roboto Black"/>
                <a:sym typeface="Roboto Black"/>
              </a:rPr>
              <a:t>RESUME SKILLS</a:t>
            </a:r>
            <a:endParaRPr sz="2100">
              <a:solidFill>
                <a:srgbClr val="6D9EEB"/>
              </a:solidFill>
              <a:latin typeface="Roboto Black"/>
              <a:ea typeface="Roboto Black"/>
              <a:cs typeface="Roboto Black"/>
              <a:sym typeface="Roboto Bl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pooja ram</dc:creator>
</cp:coreProperties>
</file>